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FEFE"/>
    <a:srgbClr val="F8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937B3E-97DE-44C3-8B85-539CEFB954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17404FD-7534-4E84-81A7-CCDCC84C3A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7867C17-050D-430A-8BDA-66EC00B58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C621-FAFE-44EB-A878-585D36A5D91E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1832592-C108-4971-8797-46ADF752B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FBDF120-818E-42E8-9979-C0F42F249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27E-F3D2-40B0-A0F9-FF8788F93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49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C0218A-6781-48BA-BE3C-A7A3C4759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A17B105-1958-4D4A-AC94-B03A0C4A34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1010F68-C406-4F96-B01B-91460FB7A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C621-FAFE-44EB-A878-585D36A5D91E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876DF0E-569E-4C7F-A416-75D979921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F93A32F-3549-49D9-946E-77C7CAECE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27E-F3D2-40B0-A0F9-FF8788F93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47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C119F8D-7646-4C05-88BB-324E99C9C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8347957-C6DF-4E3A-BFA6-FFBD88C75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B941B9F-084F-4800-B992-D79A6277C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C621-FAFE-44EB-A878-585D36A5D91E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A86FCE0-366E-4D1D-AAA1-FCD832B22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53A8F15-D9BB-49C3-954C-1F1DE76CC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27E-F3D2-40B0-A0F9-FF8788F93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84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BA82BA-FDD8-4A92-9515-42BAAC95B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65635E0-8492-46E4-B48C-DD666B5FB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979ED00-F03D-4BE5-8B58-1AA3F71B9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C621-FAFE-44EB-A878-585D36A5D91E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C7BBFC7-5738-4D82-B6B4-92321BC92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DA5FDBD-6B21-42BC-9501-45A76A4D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27E-F3D2-40B0-A0F9-FF8788F93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64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49F59B-F23E-40CE-8884-C9FB0744D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1EA8057-001C-4641-BB38-853CB0AFE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5D1892C-06A5-4D8C-9D5A-37D969502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C621-FAFE-44EB-A878-585D36A5D91E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2AF2AEF-5FC8-40DD-9474-95DF6D736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E7E21C2-9D06-42FA-9227-A6A364F83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27E-F3D2-40B0-A0F9-FF8788F93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20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6B63CE-2425-4D34-BC2A-02E31FACD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BC5184-F8FB-483E-AF30-57760BAF3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42C8A6B-F538-44E7-9BE9-A9AB3B4B0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ADFA6E8-6533-46B4-BD33-5FA159D17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C621-FAFE-44EB-A878-585D36A5D91E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F7DD294-DDEC-45B8-BD26-37091EE05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221BD31-6B62-4DB9-8333-2B1DD5612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27E-F3D2-40B0-A0F9-FF8788F93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77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4918EB-D86C-494E-A8AD-F56E78498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28F7557-848A-429D-A662-E9D7E8945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52CC61A-1318-4F1E-8449-8E9C77486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2E019E1-E811-4CA5-9999-AA5687B18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0729C90-8570-48F6-9D42-DB5F171BAC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9B0C365-3162-4063-81AA-ECDDCFB73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C621-FAFE-44EB-A878-585D36A5D91E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16FA80B4-26BD-470F-8725-A41B0AC74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EA42BCC-D64B-4B86-996C-CA75887C7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27E-F3D2-40B0-A0F9-FF8788F93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75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043F83-6222-4ECC-901C-8E6C306AA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2447D83-58C5-4D02-A182-B4DA2A7CA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C621-FAFE-44EB-A878-585D36A5D91E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E5FDB9F-1A4D-420C-8598-31A864D3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338DACA-260A-4678-A182-B163AA2D1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27E-F3D2-40B0-A0F9-FF8788F93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74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0CE456D-C713-4731-803E-1D571982E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C621-FAFE-44EB-A878-585D36A5D91E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4BFFA44-717D-413E-93DA-419E7DFF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9926637-D7A8-46B0-9060-29E08A83B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27E-F3D2-40B0-A0F9-FF8788F93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90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AC3198-E0A4-4654-8659-5582C5DC6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5D23645-4D6B-4181-8EC6-E37A4F40A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138F662-2405-4ED8-B958-9DD7D027F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7EE3A4A-EB93-46F4-9E15-0B7FE41C3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C621-FAFE-44EB-A878-585D36A5D91E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3FEBC26-EFBE-4FF4-8345-1A1FD486B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98216FF-D07C-46C7-92AA-60C199CD9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27E-F3D2-40B0-A0F9-FF8788F93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16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24C9DA-5043-4D70-A52C-5A2284CA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01B2469-A9DE-4547-8814-3AE9F01DF4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D62DCBC-229C-4D4E-B91C-2F9A64641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822012B-B1CF-450D-B264-3CACDEDC2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8C621-FAFE-44EB-A878-585D36A5D91E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689F08A-327A-4FF1-A0DE-3E530F545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D91AF5F-EB4B-4898-BF40-BA66DE66B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27E-F3D2-40B0-A0F9-FF8788F93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94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DB9241-6BA2-4FB4-B054-ED0C6162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780951A-D3A9-4C69-8D3C-E2DFB47F2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005DDD-9C91-4992-BB69-AD9C2DEA5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8C621-FAFE-44EB-A878-585D36A5D91E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3F20A0B-F02B-426B-97C5-8DF8A9FC19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A5E20F0-4E00-4CE5-9273-17D2E1AA4D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1327E-F3D2-40B0-A0F9-FF8788F93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47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ECE215-49C3-4080-954C-AEE3CA90F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1604170"/>
            <a:ext cx="11363325" cy="3005138"/>
          </a:xfrm>
        </p:spPr>
        <p:txBody>
          <a:bodyPr>
            <a:normAutofit/>
          </a:bodyPr>
          <a:lstStyle/>
          <a:p>
            <a:r>
              <a:rPr lang="ru-RU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новых ФГОС НОО и </a:t>
            </a:r>
            <a:r>
              <a:rPr lang="ru-RU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</a:t>
            </a:r>
            <a:r>
              <a:rPr lang="ru-RU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</a:t>
            </a:r>
            <a:r>
              <a:rPr lang="ru-RU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31.05.2021 № 286 и №287)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8ADFC42A-DA55-45D1-891A-7650CC05FDC5}"/>
              </a:ext>
            </a:extLst>
          </p:cNvPr>
          <p:cNvSpPr txBox="1">
            <a:spLocks/>
          </p:cNvSpPr>
          <p:nvPr/>
        </p:nvSpPr>
        <p:spPr>
          <a:xfrm>
            <a:off x="523875" y="2465388"/>
            <a:ext cx="6448425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3C1F82B2-E265-4F75-A985-89CD4A564DB4}"/>
              </a:ext>
            </a:extLst>
          </p:cNvPr>
          <p:cNvSpPr txBox="1">
            <a:spLocks/>
          </p:cNvSpPr>
          <p:nvPr/>
        </p:nvSpPr>
        <p:spPr>
          <a:xfrm>
            <a:off x="428625" y="3106739"/>
            <a:ext cx="1114425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60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педагогические условия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новых ФГОС требований к психолого-педагогическим условиям стало больше. Акцент сделан на социально- психологической адаптации к школе.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 порядок, по которому следует проводить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педагогическое сопровождение участников ОО.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38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педагогов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Старые ФГОС определяли повышение квалификации педагогов не реже чем раз в три года. Новые ФГОС эту норму исключили. В Законе об образовании по прежнему закреплено, что педагог обязан повышать свою квалификацию. Но указания, как часто теперь нет.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54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CF3286-4E5B-4885-90D5-22C2BE8F7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B8E8C84-A224-447F-87C1-7B22638A1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стандарты требуют чтобы содержание ООП  НОО и ООО было вариативным.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Т.е. школы должны ориентироваться на потребности учеников, предлагать им различные варианты программ.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и реализовывать программы углубленного изучения отдельных предметов.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Предусмотреть учебные предметы, курсы, модули.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и реализовать индивидуальные учебные планы в соответствии с образовательными потребностями и интересами учеников.</a:t>
            </a:r>
          </a:p>
        </p:txBody>
      </p:sp>
    </p:spTree>
    <p:extLst>
      <p:ext uri="{BB962C8B-B14F-4D97-AF65-F5344CB8AC3E}">
        <p14:creationId xmlns:p14="http://schemas.microsoft.com/office/powerpoint/2010/main" val="253520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E2B442-5FC4-483A-A4B5-BF3A7C283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</a:t>
            </a:r>
            <a:r>
              <a:rPr lang="ru-RU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996D4DE-1FF3-447A-8E3A-63C0372C4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новых ФГОС подробнее описывают результаты освоения ООП НОО и ООО –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Личностные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Метапредметные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Предметные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04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08672C-BFDF-417F-AFC1-BB52B939E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4400" b="1" i="1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Рабочие программы педагогов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CF8694E-FFFC-4810-82EE-352E0AFF4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Формируются с учетом рабочей программы воспитания.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планирование рабочих программ должно включать возможность использования ЭОР и ЦОР по каждой теме.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рабочих программах внеурочной деятельности нужно указывать формы проведения занятий.</a:t>
            </a:r>
          </a:p>
        </p:txBody>
      </p:sp>
    </p:spTree>
    <p:extLst>
      <p:ext uri="{BB962C8B-B14F-4D97-AF65-F5344CB8AC3E}">
        <p14:creationId xmlns:p14="http://schemas.microsoft.com/office/powerpoint/2010/main" val="150670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9AFAC4-36F8-4373-870C-59E3830BB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области и предметы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8209FC1-6313-45D5-A364-2E23B568F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получили право учитывать свои ресурсы и пожелания родителей, чтобы вводить второй иностранный язык, родной язык и литературу на родном языке. Чтобы ввести эти предметы нужны заявления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74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12E843-729E-4B5D-AC4B-40B2F7778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Объём урочной и внеурочной деятельности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78F54DC-EF85-4036-B124-ECF727DBE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Изменили объем аудиторной нагрузки: уменьшили верхнюю границу</a:t>
            </a:r>
          </a:p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B37448E6-499E-484C-AD91-44EA38B81F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433631"/>
              </p:ext>
            </p:extLst>
          </p:nvPr>
        </p:nvGraphicFramePr>
        <p:xfrm>
          <a:off x="1546224" y="2834904"/>
          <a:ext cx="10079718" cy="1737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59906">
                  <a:extLst>
                    <a:ext uri="{9D8B030D-6E8A-4147-A177-3AD203B41FA5}">
                      <a16:colId xmlns:a16="http://schemas.microsoft.com/office/drawing/2014/main" xmlns="" val="2612181175"/>
                    </a:ext>
                  </a:extLst>
                </a:gridCol>
                <a:gridCol w="3359906">
                  <a:extLst>
                    <a:ext uri="{9D8B030D-6E8A-4147-A177-3AD203B41FA5}">
                      <a16:colId xmlns:a16="http://schemas.microsoft.com/office/drawing/2014/main" xmlns="" val="4224488765"/>
                    </a:ext>
                  </a:extLst>
                </a:gridCol>
                <a:gridCol w="3359906">
                  <a:extLst>
                    <a:ext uri="{9D8B030D-6E8A-4147-A177-3AD203B41FA5}">
                      <a16:colId xmlns:a16="http://schemas.microsoft.com/office/drawing/2014/main" xmlns="" val="1143273388"/>
                    </a:ext>
                  </a:extLst>
                </a:gridCol>
              </a:tblGrid>
              <a:tr h="61859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Границы аудиторной нагрузки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Старый ФГОС НОО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Новый ФГОС НОО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6339263"/>
                  </a:ext>
                </a:extLst>
              </a:tr>
              <a:tr h="35348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минимум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2904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2954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41120823"/>
                  </a:ext>
                </a:extLst>
              </a:tr>
              <a:tr h="35348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максимум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3345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3190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36219293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06AC04B9-5C80-4327-A92D-20842D3536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463867"/>
              </p:ext>
            </p:extLst>
          </p:nvPr>
        </p:nvGraphicFramePr>
        <p:xfrm>
          <a:off x="1546224" y="4572264"/>
          <a:ext cx="10079718" cy="20771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59906">
                  <a:extLst>
                    <a:ext uri="{9D8B030D-6E8A-4147-A177-3AD203B41FA5}">
                      <a16:colId xmlns:a16="http://schemas.microsoft.com/office/drawing/2014/main" xmlns="" val="2612181175"/>
                    </a:ext>
                  </a:extLst>
                </a:gridCol>
                <a:gridCol w="3359906">
                  <a:extLst>
                    <a:ext uri="{9D8B030D-6E8A-4147-A177-3AD203B41FA5}">
                      <a16:colId xmlns:a16="http://schemas.microsoft.com/office/drawing/2014/main" xmlns="" val="4224488765"/>
                    </a:ext>
                  </a:extLst>
                </a:gridCol>
                <a:gridCol w="3359906">
                  <a:extLst>
                    <a:ext uri="{9D8B030D-6E8A-4147-A177-3AD203B41FA5}">
                      <a16:colId xmlns:a16="http://schemas.microsoft.com/office/drawing/2014/main" xmlns="" val="1143273388"/>
                    </a:ext>
                  </a:extLst>
                </a:gridCol>
              </a:tblGrid>
              <a:tr h="116272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Границы аудиторной нагрузки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Старый ФГОС ООО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Новый ФГОС ООО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6339263"/>
                  </a:ext>
                </a:extLst>
              </a:tr>
              <a:tr h="44720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минимум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5267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5028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41120823"/>
                  </a:ext>
                </a:extLst>
              </a:tr>
              <a:tr h="44720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максимум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6020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5549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36219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86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12E843-729E-4B5D-AC4B-40B2F7778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Объём урочной и внеурочной деятельности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78F54DC-EF85-4036-B124-ECF727DBE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Уменьшили объем внеурочной деятельности на уровне НОО. Вместо 1350 можно запланировать до 1320 часов за четыре года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33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электронных средств обучения, дистанционных технологий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Старый ФГОС таких требований не устанавливал. Новый фиксирует право школы применять различные образовательные технологии.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26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учеников на группы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Раньше таких норм ФГОС не устанавливал. Новые стандарты разрешают организовать образовательную деятельность при помощи деления на группы.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50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359</Words>
  <Application>Microsoft Office PowerPoint</Application>
  <PresentationFormat>Произвольный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Изменения в новых ФГОС НОО и ООО (приказы Минпросвещения от 31.05.2021 № 286 и №287) </vt:lpstr>
      <vt:lpstr>Вариативность</vt:lpstr>
      <vt:lpstr>Планируемые результаты</vt:lpstr>
      <vt:lpstr>Рабочие программы педагогов</vt:lpstr>
      <vt:lpstr>Предметные области и предметы</vt:lpstr>
      <vt:lpstr>Объём урочной и внеурочной деятельности</vt:lpstr>
      <vt:lpstr>Объём урочной и внеурочной деятельности</vt:lpstr>
      <vt:lpstr>Использование электронных средств обучения, дистанционных технологий</vt:lpstr>
      <vt:lpstr>Деление учеников на группы</vt:lpstr>
      <vt:lpstr>Психолого – педагогические условия</vt:lpstr>
      <vt:lpstr>Повышение квалификации педагогов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в новых ФГОС НОО и СОО (приказ Минпросвещения от 31.05.2021 № 286 и №287) </dc:title>
  <dc:creator>1</dc:creator>
  <cp:lastModifiedBy>Director</cp:lastModifiedBy>
  <cp:revision>8</cp:revision>
  <dcterms:created xsi:type="dcterms:W3CDTF">2021-12-12T18:19:37Z</dcterms:created>
  <dcterms:modified xsi:type="dcterms:W3CDTF">2021-12-15T06:29:05Z</dcterms:modified>
</cp:coreProperties>
</file>